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10"/>
  </p:notesMasterIdLst>
  <p:handoutMasterIdLst>
    <p:handoutMasterId r:id="rId111"/>
  </p:handoutMasterIdLst>
  <p:sldIdLst>
    <p:sldId id="895" r:id="rId2"/>
    <p:sldId id="939" r:id="rId3"/>
    <p:sldId id="1310" r:id="rId4"/>
    <p:sldId id="1334" r:id="rId5"/>
    <p:sldId id="1358" r:id="rId6"/>
    <p:sldId id="1460" r:id="rId7"/>
    <p:sldId id="1461" r:id="rId8"/>
    <p:sldId id="1335" r:id="rId9"/>
    <p:sldId id="1224" r:id="rId10"/>
    <p:sldId id="1290" r:id="rId11"/>
    <p:sldId id="1289" r:id="rId12"/>
    <p:sldId id="1229" r:id="rId13"/>
    <p:sldId id="1285" r:id="rId14"/>
    <p:sldId id="1342" r:id="rId15"/>
    <p:sldId id="1230" r:id="rId16"/>
    <p:sldId id="1344" r:id="rId17"/>
    <p:sldId id="1231" r:id="rId18"/>
    <p:sldId id="1337" r:id="rId19"/>
    <p:sldId id="1354" r:id="rId20"/>
    <p:sldId id="1437" r:id="rId21"/>
    <p:sldId id="1404" r:id="rId22"/>
    <p:sldId id="1407" r:id="rId23"/>
    <p:sldId id="1409" r:id="rId24"/>
    <p:sldId id="1411" r:id="rId25"/>
    <p:sldId id="1410" r:id="rId26"/>
    <p:sldId id="1440" r:id="rId27"/>
    <p:sldId id="1444" r:id="rId28"/>
    <p:sldId id="1445" r:id="rId29"/>
    <p:sldId id="1447" r:id="rId30"/>
    <p:sldId id="1009" r:id="rId31"/>
    <p:sldId id="1403" r:id="rId32"/>
    <p:sldId id="1284" r:id="rId33"/>
    <p:sldId id="1212" r:id="rId34"/>
    <p:sldId id="1241" r:id="rId35"/>
    <p:sldId id="1242" r:id="rId36"/>
    <p:sldId id="1244" r:id="rId37"/>
    <p:sldId id="1205" r:id="rId38"/>
    <p:sldId id="1298" r:id="rId39"/>
    <p:sldId id="1265" r:id="rId40"/>
    <p:sldId id="1462" r:id="rId41"/>
    <p:sldId id="1339" r:id="rId42"/>
    <p:sldId id="1397" r:id="rId43"/>
    <p:sldId id="1398" r:id="rId44"/>
    <p:sldId id="1399" r:id="rId45"/>
    <p:sldId id="1396" r:id="rId46"/>
    <p:sldId id="1400" r:id="rId47"/>
    <p:sldId id="1401" r:id="rId48"/>
    <p:sldId id="1355" r:id="rId49"/>
    <p:sldId id="1341" r:id="rId50"/>
    <p:sldId id="1356" r:id="rId51"/>
    <p:sldId id="1272" r:id="rId52"/>
    <p:sldId id="1236" r:id="rId53"/>
    <p:sldId id="1239" r:id="rId54"/>
    <p:sldId id="1237" r:id="rId55"/>
    <p:sldId id="1240" r:id="rId56"/>
    <p:sldId id="1470" r:id="rId57"/>
    <p:sldId id="1469" r:id="rId58"/>
    <p:sldId id="1474" r:id="rId59"/>
    <p:sldId id="1471" r:id="rId60"/>
    <p:sldId id="1472" r:id="rId61"/>
    <p:sldId id="1424" r:id="rId62"/>
    <p:sldId id="1423" r:id="rId63"/>
    <p:sldId id="1473" r:id="rId64"/>
    <p:sldId id="1475" r:id="rId65"/>
    <p:sldId id="1402" r:id="rId66"/>
    <p:sldId id="1314" r:id="rId67"/>
    <p:sldId id="1316" r:id="rId68"/>
    <p:sldId id="1384" r:id="rId69"/>
    <p:sldId id="1324" r:id="rId70"/>
    <p:sldId id="1385" r:id="rId71"/>
    <p:sldId id="1386" r:id="rId72"/>
    <p:sldId id="1325" r:id="rId73"/>
    <p:sldId id="1390" r:id="rId74"/>
    <p:sldId id="1391" r:id="rId75"/>
    <p:sldId id="1392" r:id="rId76"/>
    <p:sldId id="1393" r:id="rId77"/>
    <p:sldId id="1394" r:id="rId78"/>
    <p:sldId id="1395" r:id="rId79"/>
    <p:sldId id="1333" r:id="rId80"/>
    <p:sldId id="1360" r:id="rId81"/>
    <p:sldId id="1379" r:id="rId82"/>
    <p:sldId id="1380" r:id="rId83"/>
    <p:sldId id="1361" r:id="rId84"/>
    <p:sldId id="1381" r:id="rId85"/>
    <p:sldId id="1362" r:id="rId86"/>
    <p:sldId id="1246" r:id="rId87"/>
    <p:sldId id="1449" r:id="rId88"/>
    <p:sldId id="1434" r:id="rId89"/>
    <p:sldId id="1433" r:id="rId90"/>
    <p:sldId id="1435" r:id="rId91"/>
    <p:sldId id="1430" r:id="rId92"/>
    <p:sldId id="1368" r:id="rId93"/>
    <p:sldId id="1367" r:id="rId94"/>
    <p:sldId id="1288" r:id="rId95"/>
    <p:sldId id="1464" r:id="rId96"/>
    <p:sldId id="1436" r:id="rId97"/>
    <p:sldId id="1365" r:id="rId98"/>
    <p:sldId id="1465" r:id="rId99"/>
    <p:sldId id="1466" r:id="rId100"/>
    <p:sldId id="1467" r:id="rId101"/>
    <p:sldId id="1468" r:id="rId102"/>
    <p:sldId id="1374" r:id="rId103"/>
    <p:sldId id="1375" r:id="rId104"/>
    <p:sldId id="1377" r:id="rId105"/>
    <p:sldId id="1383" r:id="rId106"/>
    <p:sldId id="1378" r:id="rId107"/>
    <p:sldId id="1382" r:id="rId108"/>
    <p:sldId id="1270" r:id="rId10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460"/>
            <p14:sldId id="1461"/>
            <p14:sldId id="1335"/>
            <p14:sldId id="1224"/>
            <p14:sldId id="1290"/>
            <p14:sldId id="1289"/>
            <p14:sldId id="1229"/>
            <p14:sldId id="1285"/>
            <p14:sldId id="1342"/>
            <p14:sldId id="1230"/>
            <p14:sldId id="1344"/>
            <p14:sldId id="1231"/>
            <p14:sldId id="1337"/>
            <p14:sldId id="1354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447"/>
            <p14:sldId id="1009"/>
            <p14:sldId id="1403"/>
            <p14:sldId id="1284"/>
            <p14:sldId id="1212"/>
            <p14:sldId id="1241"/>
            <p14:sldId id="1242"/>
            <p14:sldId id="1244"/>
            <p14:sldId id="1205"/>
            <p14:sldId id="1298"/>
            <p14:sldId id="1265"/>
            <p14:sldId id="1462"/>
            <p14:sldId id="1339"/>
            <p14:sldId id="1397"/>
            <p14:sldId id="1398"/>
            <p14:sldId id="1399"/>
            <p14:sldId id="1396"/>
            <p14:sldId id="1400"/>
            <p14:sldId id="1401"/>
            <p14:sldId id="1355"/>
            <p14:sldId id="1341"/>
            <p14:sldId id="1356"/>
            <p14:sldId id="1272"/>
            <p14:sldId id="1236"/>
            <p14:sldId id="1239"/>
            <p14:sldId id="1237"/>
            <p14:sldId id="1240"/>
            <p14:sldId id="1470"/>
            <p14:sldId id="1469"/>
            <p14:sldId id="1474"/>
            <p14:sldId id="1471"/>
            <p14:sldId id="1472"/>
            <p14:sldId id="1424"/>
            <p14:sldId id="1423"/>
            <p14:sldId id="1473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395"/>
            <p14:sldId id="1333"/>
            <p14:sldId id="1360"/>
            <p14:sldId id="1379"/>
            <p14:sldId id="1380"/>
            <p14:sldId id="1361"/>
            <p14:sldId id="1381"/>
            <p14:sldId id="1362"/>
            <p14:sldId id="1246"/>
            <p14:sldId id="1449"/>
            <p14:sldId id="1434"/>
            <p14:sldId id="1433"/>
            <p14:sldId id="1435"/>
            <p14:sldId id="1430"/>
            <p14:sldId id="1368"/>
            <p14:sldId id="1367"/>
            <p14:sldId id="1288"/>
            <p14:sldId id="1464"/>
            <p14:sldId id="1436"/>
            <p14:sldId id="1365"/>
            <p14:sldId id="1465"/>
            <p14:sldId id="1466"/>
            <p14:sldId id="1467"/>
            <p14:sldId id="1468"/>
            <p14:sldId id="1374"/>
            <p14:sldId id="1375"/>
            <p14:sldId id="1377"/>
            <p14:sldId id="1383"/>
            <p14:sldId id="1378"/>
            <p14:sldId id="138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29D"/>
    <a:srgbClr val="D4EBE9"/>
    <a:srgbClr val="B04432"/>
    <a:srgbClr val="9E60B8"/>
    <a:srgbClr val="36544F"/>
    <a:srgbClr val="5AB88F"/>
    <a:srgbClr val="FB8E20"/>
    <a:srgbClr val="1778B8"/>
    <a:srgbClr val="B589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4"/>
    <p:restoredTop sz="96911" autoAdjust="0"/>
  </p:normalViewPr>
  <p:slideViewPr>
    <p:cSldViewPr snapToGrid="0" snapToObjects="1">
      <p:cViewPr varScale="1">
        <p:scale>
          <a:sx n="144" d="100"/>
          <a:sy n="144" d="100"/>
        </p:scale>
        <p:origin x="208" y="13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29.06.23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lmesdev/simple-rsc" TargetMode="External"/><Relationship Id="rId2" Type="http://schemas.openxmlformats.org/officeDocument/2006/relationships/hyperlink" Target="https://github.com/dai-shi/waku" TargetMode="Externa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16AD9F34-8321-17BC-7360-704256D8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3935" y="-93597"/>
            <a:ext cx="9154725" cy="4644429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004224" y="644170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Hamburg | 30.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5047785" y="219235"/>
            <a:ext cx="395959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/hh23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-499" y="3863971"/>
            <a:ext cx="913612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Die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Zukunft</a:t>
            </a:r>
            <a:r>
              <a:rPr lang="de-DE" sz="3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 der Frontend-Entwicklung?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33224" y="1606232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5A2437-DC2B-1505-9A1E-D881320C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Frontend-Architekturen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24E5332-D08B-C1E4-7F1D-1DA4A3BACB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...bis zur Single-Page-Anwendung...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E077B4-BE02-D6EB-9E4A-DA18E458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39" y="1172696"/>
            <a:ext cx="3863615" cy="39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86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5A2437-DC2B-1505-9A1E-D881320C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Frontend-Architekturen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24E5332-D08B-C1E4-7F1D-1DA4A3BACB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...und nun?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563666-0664-1F64-3725-E922CEA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40" y="1171854"/>
            <a:ext cx="3992520" cy="388472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FD79A58-B8D6-7347-302B-F2B72F9ABE49}"/>
              </a:ext>
            </a:extLst>
          </p:cNvPr>
          <p:cNvSpPr txBox="1"/>
          <p:nvPr/>
        </p:nvSpPr>
        <p:spPr>
          <a:xfrm>
            <a:off x="5678548" y="1802846"/>
            <a:ext cx="2820644" cy="523220"/>
          </a:xfrm>
          <a:prstGeom prst="rect">
            <a:avLst/>
          </a:prstGeom>
          <a:solidFill>
            <a:srgbClr val="D4EBE9">
              <a:alpha val="71000"/>
            </a:srgbClr>
          </a:solidFill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JavaScript / </a:t>
            </a:r>
            <a:r>
              <a:rPr lang="de-DE" sz="2800" b="1" dirty="0" err="1">
                <a:solidFill>
                  <a:srgbClr val="FF0000"/>
                </a:solidFill>
              </a:rPr>
              <a:t>React</a:t>
            </a:r>
            <a:endParaRPr lang="de-DE" sz="2800" b="1" dirty="0">
              <a:solidFill>
                <a:srgbClr val="FF00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1E0F98-B19B-AFD2-AD6F-9E4F62F27E09}"/>
              </a:ext>
            </a:extLst>
          </p:cNvPr>
          <p:cNvSpPr txBox="1"/>
          <p:nvPr/>
        </p:nvSpPr>
        <p:spPr>
          <a:xfrm>
            <a:off x="5678548" y="3986752"/>
            <a:ext cx="2820644" cy="523220"/>
          </a:xfrm>
          <a:prstGeom prst="rect">
            <a:avLst/>
          </a:prstGeom>
          <a:solidFill>
            <a:srgbClr val="D4EBE9">
              <a:alpha val="71000"/>
            </a:srgbClr>
          </a:solidFill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JavaScript / </a:t>
            </a:r>
            <a:r>
              <a:rPr lang="de-DE" sz="2800" b="1" dirty="0" err="1">
                <a:solidFill>
                  <a:srgbClr val="FF0000"/>
                </a:solidFill>
              </a:rPr>
              <a:t>React</a:t>
            </a:r>
            <a:endParaRPr lang="de-DE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2558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RSC durchsetzen,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Man kann mit </a:t>
            </a:r>
            <a:r>
              <a:rPr lang="de-DE" sz="1700" dirty="0" err="1"/>
              <a:t>Next.js</a:t>
            </a:r>
            <a:r>
              <a:rPr lang="de-DE" sz="1700" dirty="0"/>
              <a:t> "statische" SPAs bauen, aber das ist sicher ein Sonderfall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Betrieb eines JavaScript-Servers bringt neue Herausforderungen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Vergangenheit hat gezeigt, dass "transparente" Aufteilung von Server/Client-Teilen nicht trivial ist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165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RSC gehen wieder Richtung "multi-page-</a:t>
            </a:r>
            <a:r>
              <a:rPr lang="de-DE" sz="2000" b="0" dirty="0" err="1">
                <a:solidFill>
                  <a:srgbClr val="36544F"/>
                </a:solidFill>
              </a:rPr>
              <a:t>application</a:t>
            </a:r>
            <a:r>
              <a:rPr lang="de-DE" sz="2000" b="0" dirty="0">
                <a:solidFill>
                  <a:srgbClr val="36544F"/>
                </a:solidFill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Mischung von Server-Client-Code kann verwirrend sein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und welche Features der </a:t>
            </a:r>
            <a:r>
              <a:rPr lang="de-DE" sz="1700" dirty="0" err="1"/>
              <a:t>Fullstack</a:t>
            </a:r>
            <a:r>
              <a:rPr lang="de-DE" sz="1700" dirty="0"/>
              <a:t>-Frameworks verwendet werden können, hängt von der eigenen Umgebung ab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man von RSC-Versprechen profitiert hängt auch von eigenem Setup, Infrastruktur ab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776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Was passiert mit bestehenden Anwendungen?</a:t>
            </a:r>
          </a:p>
          <a:p>
            <a:pPr lvl="1"/>
            <a:r>
              <a:rPr lang="de-DE" sz="1700" b="0" dirty="0">
                <a:solidFill>
                  <a:srgbClr val="36544F"/>
                </a:solidFill>
              </a:rPr>
              <a:t>Je nach eingesetztem </a:t>
            </a:r>
            <a:r>
              <a:rPr lang="de-DE" sz="1700" dirty="0"/>
              <a:t>und gewünschtem Tech-Stack sehr aufwendig (aka "</a:t>
            </a:r>
            <a:r>
              <a:rPr lang="de-DE" sz="1700" dirty="0" err="1"/>
              <a:t>rewrite</a:t>
            </a:r>
            <a:r>
              <a:rPr lang="de-DE" sz="1700" dirty="0"/>
              <a:t>")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642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Noch viele Fragen offen </a:t>
            </a:r>
          </a:p>
          <a:p>
            <a:pPr lvl="1"/>
            <a:r>
              <a:rPr lang="de-DE" sz="1700" dirty="0"/>
              <a:t>(unter anderem der Akzeptanz)</a:t>
            </a:r>
          </a:p>
          <a:p>
            <a:pPr lvl="1"/>
            <a:endParaRPr lang="de-DE" sz="1700" dirty="0"/>
          </a:p>
          <a:p>
            <a:r>
              <a:rPr lang="de-DE" sz="2000" b="0" dirty="0">
                <a:solidFill>
                  <a:srgbClr val="36544F"/>
                </a:solidFill>
              </a:rPr>
              <a:t>In jedem Fall wird "klassisches"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auch weiterhin funktionieren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/hh23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7F1D95-F6FE-3B54-2E25-5C3E6EA70769}"/>
              </a:ext>
            </a:extLst>
          </p:cNvPr>
          <p:cNvSpPr/>
          <p:nvPr/>
        </p:nvSpPr>
        <p:spPr>
          <a:xfrm>
            <a:off x="996982" y="2891815"/>
            <a:ext cx="2980658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Beispiel-Anwendung ist serverseitig vorgerendert!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Anbindung an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Debugging / Testen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Sicherstellen, dass Code auf Server + Client funktioniert</a:t>
            </a:r>
          </a:p>
        </p:txBody>
      </p:sp>
    </p:spTree>
    <p:extLst>
      <p:ext uri="{BB962C8B-B14F-4D97-AF65-F5344CB8AC3E}">
        <p14:creationId xmlns:p14="http://schemas.microsoft.com/office/powerpoint/2010/main" val="277340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Indikatoren deklarativ direkt im </a:t>
            </a:r>
            <a:r>
              <a:rPr lang="de-DE" sz="1600" b="0" dirty="0" err="1">
                <a:solidFill>
                  <a:srgbClr val="36544F"/>
                </a:solidFill>
              </a:rPr>
              <a:t>React-Tree</a:t>
            </a:r>
            <a:r>
              <a:rPr lang="de-DE" sz="1600" b="0" dirty="0">
                <a:solidFill>
                  <a:srgbClr val="36544F"/>
                </a:solidFill>
              </a:rPr>
              <a:t>, Server-Client übergreifend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Indikatoren deklarativ direkt im </a:t>
            </a:r>
            <a:r>
              <a:rPr lang="de-DE" sz="1600" b="0" dirty="0" err="1">
                <a:solidFill>
                  <a:srgbClr val="36544F"/>
                </a:solidFill>
              </a:rPr>
              <a:t>React-Tree</a:t>
            </a:r>
            <a:r>
              <a:rPr lang="de-DE" sz="1600" b="0" dirty="0">
                <a:solidFill>
                  <a:srgbClr val="36544F"/>
                </a:solidFill>
              </a:rPr>
              <a:t>, Server-Client übergreifend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Problem: </a:t>
            </a:r>
            <a:r>
              <a:rPr lang="de-DE" sz="2000" b="0" dirty="0">
                <a:solidFill>
                  <a:srgbClr val="36544F"/>
                </a:solidFill>
              </a:rPr>
              <a:t>Dafür braucht es Infrastruktur (Server, </a:t>
            </a:r>
            <a:r>
              <a:rPr lang="de-DE" sz="2000" b="0" dirty="0" err="1">
                <a:solidFill>
                  <a:srgbClr val="36544F"/>
                </a:solidFill>
              </a:rPr>
              <a:t>Build</a:t>
            </a:r>
            <a:r>
              <a:rPr lang="de-DE" sz="2000" b="0" dirty="0">
                <a:solidFill>
                  <a:srgbClr val="36544F"/>
                </a:solidFill>
              </a:rPr>
              <a:t>, Bundling, ...)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9E60B8"/>
                </a:solidFill>
              </a:rPr>
              <a:t>👉 </a:t>
            </a:r>
            <a:r>
              <a:rPr lang="de-DE" sz="2000" dirty="0">
                <a:solidFill>
                  <a:srgbClr val="9E60B8"/>
                </a:solidFill>
              </a:rPr>
              <a:t>Deswegen "</a:t>
            </a:r>
            <a:r>
              <a:rPr lang="de-DE" sz="2000" dirty="0" err="1">
                <a:solidFill>
                  <a:srgbClr val="9E60B8"/>
                </a:solidFill>
              </a:rPr>
              <a:t>Fullstack</a:t>
            </a:r>
            <a:r>
              <a:rPr lang="de-DE" sz="2000" dirty="0">
                <a:solidFill>
                  <a:srgbClr val="9E60B8"/>
                </a:solidFill>
              </a:rPr>
              <a:t>-Framework"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033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8674310" cy="4231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"Mixed"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Komponenten können sowohl auf dem Client als auch auf dem Server gerendert werden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2153388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603643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2153388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603643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615064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55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b="0" dirty="0">
                <a:solidFill>
                  <a:srgbClr val="36544F"/>
                </a:solidFill>
              </a:rPr>
              <a:t>" bezieht sich darauf, dass das Framework nicht nur für Backend-Logik ist, sondern auch Frontend-Teile enthält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1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751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Es gibt weitere Frameworks zum experimentieren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Waku</a:t>
            </a:r>
            <a:r>
              <a:rPr lang="de-DE" sz="1500" b="0" dirty="0">
                <a:solidFill>
                  <a:srgbClr val="36544F"/>
                </a:solidFill>
              </a:rPr>
              <a:t> (</a:t>
            </a:r>
            <a:r>
              <a:rPr lang="de-DE" sz="1500" b="0" dirty="0">
                <a:solidFill>
                  <a:srgbClr val="36544F"/>
                </a:solidFill>
                <a:hlinkClick r:id="rId2"/>
              </a:rPr>
              <a:t>https://github.com/dai-shi/waku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simple-</a:t>
            </a:r>
            <a:r>
              <a:rPr lang="de-DE" sz="1500" dirty="0" err="1"/>
              <a:t>rsc</a:t>
            </a:r>
            <a:r>
              <a:rPr lang="de-DE" sz="1500" dirty="0"/>
              <a:t> (</a:t>
            </a:r>
            <a:r>
              <a:rPr lang="de-DE" sz="1500" dirty="0">
                <a:hlinkClick r:id="rId3"/>
              </a:rPr>
              <a:t>https://github.com/bholmesdev/simple-rsc</a:t>
            </a:r>
            <a:r>
              <a:rPr lang="de-DE" sz="1500" dirty="0"/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 (https://</a:t>
            </a:r>
            <a:r>
              <a:rPr lang="de-DE" sz="1500" b="0" dirty="0" err="1">
                <a:solidFill>
                  <a:srgbClr val="36544F"/>
                </a:solidFill>
              </a:rPr>
              <a:t>github.com</a:t>
            </a:r>
            <a:r>
              <a:rPr lang="de-DE" sz="1500" b="0" dirty="0">
                <a:solidFill>
                  <a:srgbClr val="36544F"/>
                </a:solidFill>
              </a:rPr>
              <a:t>/cyco130/vite-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597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und </a:t>
            </a: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bieten mehr als "nur" RSC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Man kann damit eine ganze Anwendung samt Backend bauen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API </a:t>
            </a:r>
            <a:r>
              <a:rPr lang="de-DE" sz="1500" dirty="0" err="1"/>
              <a:t>Routes</a:t>
            </a:r>
            <a:endParaRPr lang="de-DE" sz="1500" dirty="0"/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Frontend ist dann ein Teil der Anwendung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93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Layout- und Landing-Page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255677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025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519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693942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710580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anzeigen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Beer-Page mit DB und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Queries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 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Aufrufen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bzw. 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ReaktionEn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453936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6528640" y="151734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543415" y="3370699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859208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Comments(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587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B04432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3D8166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B0443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fetchPost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props.commentsPromise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&lt;Post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post.data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LoadingIndicator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</a:t>
            </a:r>
            <a:r>
              <a:rPr lang="de-DE" sz="1200" b="1" dirty="0">
                <a:solidFill>
                  <a:srgbClr val="3D816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endParaRPr lang="de-DE" sz="1200" b="1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1847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62A66A-062E-DB77-1065-6E053C7B6762}"/>
              </a:ext>
            </a:extLst>
          </p:cNvPr>
          <p:cNvSpPr/>
          <p:nvPr/>
        </p:nvSpPr>
        <p:spPr>
          <a:xfrm>
            <a:off x="1388621" y="4070516"/>
            <a:ext cx="215331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postId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31199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49CE173-25CF-309B-5B8F-4983D81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941D9E-5EAA-46C5-1663-B28D028C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ReaktionEn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6010750" y="162228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3846232" y="3523378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rickhanlonii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/1654157814779052034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C319FD-C9CB-1BC1-24BC-A89BF970A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668422"/>
            <a:ext cx="7531100" cy="27686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D1A3A5E-309F-35BF-37CA-866E1EA94723}"/>
              </a:ext>
            </a:extLst>
          </p:cNvPr>
          <p:cNvSpPr txBox="1"/>
          <p:nvPr/>
        </p:nvSpPr>
        <p:spPr>
          <a:xfrm rot="684692">
            <a:off x="6452499" y="303535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😵‍💫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3138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A12745-85AB-D90D-6C5B-DFF14A0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EF2BD7-AE1B-539A-C6F8-39DB1F12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1"/>
            <a:ext cx="2925193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2B30BD-63AB-CBE1-19CF-875E137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80451"/>
            <a:ext cx="4073638" cy="39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77C50B-2E24-A29B-2AD2-A4BA361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51964"/>
            <a:ext cx="4232118" cy="38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66746-ECD1-E337-5A4C-4A80992B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205713"/>
            <a:ext cx="3256398" cy="36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C3E1D-970B-0B1E-F0F4-6CD6469D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42177"/>
            <a:ext cx="4306977" cy="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6287-1EAC-3D85-B15A-9D5F8BB7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9646"/>
            <a:ext cx="2662937" cy="4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mehr Daten als bei REST-Call bedeuten!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9BB24-715C-72D8-CA21-1E4E332D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652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fullstack-react-playground</a:t>
            </a:r>
            <a:endParaRPr lang="de-DE" sz="14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491450" y="2434134"/>
            <a:ext cx="7270810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D0CEB8-DAD2-176F-0A6C-44CFCC94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6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64C18EF-2CD7-A70D-9E01-B2D04E9A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2434134"/>
            <a:ext cx="7270810" cy="1369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(Body: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aktualisierte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UI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Möglichkeit sind </a:t>
            </a:r>
            <a:r>
              <a:rPr lang="de-DE" b="0" dirty="0">
                <a:solidFill>
                  <a:srgbClr val="3E729D"/>
                </a:solidFill>
              </a:rPr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E0AF58-C433-FC25-0BD5-8F0862BE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55" y="769546"/>
            <a:ext cx="3283159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</a:t>
            </a:r>
            <a:r>
              <a:rPr lang="de-DE" dirty="0" err="1"/>
              <a:t>Mutations</a:t>
            </a:r>
            <a:r>
              <a:rPr lang="de-DE" dirty="0"/>
              <a:t> mit Form-Status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Achtung: </a:t>
            </a:r>
            <a:r>
              <a:rPr lang="de-DE" b="0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ist noch experimental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45165" y="2005246"/>
            <a:ext cx="28536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...aber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welches? </a:t>
            </a:r>
            <a:r>
              <a:rPr lang="de-DE" sz="44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🤔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err="1"/>
              <a:t>Fullstack</a:t>
            </a:r>
            <a:r>
              <a:rPr lang="de-DE" sz="2400" dirty="0"/>
              <a:t>-Frameworks</a:t>
            </a:r>
          </a:p>
          <a:p>
            <a:r>
              <a:rPr lang="de-DE" sz="1800" dirty="0">
                <a:solidFill>
                  <a:srgbClr val="36544F"/>
                </a:solidFill>
              </a:rPr>
              <a:t>Remix &amp; </a:t>
            </a:r>
            <a:r>
              <a:rPr lang="de-DE" sz="1800" dirty="0" err="1">
                <a:solidFill>
                  <a:srgbClr val="36544F"/>
                </a:solidFill>
              </a:rPr>
              <a:t>Next.js</a:t>
            </a:r>
            <a:endParaRPr lang="de-DE" sz="180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für "vollständige"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-Anwendungen</a:t>
            </a:r>
          </a:p>
          <a:p>
            <a:pPr lvl="1"/>
            <a:r>
              <a:rPr lang="de-DE" dirty="0"/>
              <a:t>Remix (noch) kein Support für RSC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r>
              <a:rPr lang="de-DE" sz="1800" dirty="0">
                <a:solidFill>
                  <a:srgbClr val="36544F"/>
                </a:solidFill>
              </a:rPr>
              <a:t>Gatsby etc.</a:t>
            </a:r>
          </a:p>
          <a:p>
            <a:pPr lvl="1"/>
            <a:r>
              <a:rPr lang="de-DE" dirty="0"/>
              <a:t>eher für statische Websites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827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und Remix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Bringen kompletten Stack mit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Server</a:t>
            </a:r>
          </a:p>
          <a:p>
            <a:pPr lvl="1">
              <a:lnSpc>
                <a:spcPct val="110000"/>
              </a:lnSpc>
            </a:pPr>
            <a:r>
              <a:rPr lang="de-DE" sz="2000" dirty="0" err="1"/>
              <a:t>Build</a:t>
            </a:r>
            <a:r>
              <a:rPr lang="de-DE" sz="2000" dirty="0"/>
              <a:t>-System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Serverseitiger Router über Filesystem / Konventionen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Unterstützung für SSR und Streaming</a:t>
            </a:r>
          </a:p>
          <a:p>
            <a:pPr>
              <a:lnSpc>
                <a:spcPct val="110000"/>
              </a:lnSpc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000" b="0" dirty="0">
                <a:solidFill>
                  <a:srgbClr val="36544F"/>
                </a:solidFill>
              </a:rPr>
              <a:t>⚡️ Kein Client-seitiges Routing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000" b="0" dirty="0">
                <a:solidFill>
                  <a:srgbClr val="36544F"/>
                </a:solidFill>
              </a:rPr>
              <a:t>⚡️ Kein Migrationspfad (von "klassischem"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537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Entspricht der "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 Architektur-Vision" des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Teams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Unterstützt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Server Components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Statische Komponenten können im </a:t>
            </a:r>
            <a:r>
              <a:rPr lang="de-DE" sz="2000" b="0" dirty="0" err="1">
                <a:solidFill>
                  <a:srgbClr val="36544F"/>
                </a:solidFill>
              </a:rPr>
              <a:t>Build</a:t>
            </a:r>
            <a:r>
              <a:rPr lang="de-DE" sz="2000" b="0" dirty="0">
                <a:solidFill>
                  <a:srgbClr val="36544F"/>
                </a:solidFill>
              </a:rPr>
              <a:t> (!) gerendert werden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0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Remix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Noch keine RSC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Daten laden und schreiben nur in Routen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etwas weniger flexibel als RSC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"Nur" SSR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Verbreitung nicht so hoch wie </a:t>
            </a:r>
            <a:r>
              <a:rPr lang="de-DE" sz="2000" b="0" dirty="0" err="1">
                <a:solidFill>
                  <a:srgbClr val="36544F"/>
                </a:solidFill>
              </a:rPr>
              <a:t>Next.js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40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nicht?! </a:t>
            </a:r>
            <a:r>
              <a:rPr lang="de-DE" sz="44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😤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513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1938709-9085-364D-D0F9-53CE4AF9A54A}"/>
              </a:ext>
            </a:extLst>
          </p:cNvPr>
          <p:cNvSpPr txBox="1"/>
          <p:nvPr/>
        </p:nvSpPr>
        <p:spPr>
          <a:xfrm>
            <a:off x="3697993" y="3608256"/>
            <a:ext cx="1160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dirty="0">
                <a:solidFill>
                  <a:srgbClr val="36544F"/>
                </a:solidFill>
              </a:rPr>
              <a:t>🤷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42275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  <a:p>
            <a:pPr>
              <a:lnSpc>
                <a:spcPct val="11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55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"Moderne" </a:t>
            </a:r>
            <a:r>
              <a:rPr lang="de-DE" dirty="0" err="1"/>
              <a:t>React</a:t>
            </a:r>
            <a:r>
              <a:rPr lang="de-DE" dirty="0"/>
              <a:t>-Architekturen lösen Probleme</a:t>
            </a: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r>
              <a:rPr lang="de-DE" b="0" dirty="0">
                <a:solidFill>
                  <a:srgbClr val="36544F"/>
                </a:solidFill>
              </a:rPr>
              <a:t> vereinfachen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r>
              <a:rPr lang="de-DE" dirty="0" err="1">
                <a:solidFill>
                  <a:srgbClr val="36544F"/>
                </a:solidFill>
              </a:rPr>
              <a:t>use</a:t>
            </a:r>
            <a:r>
              <a:rPr lang="de-DE" dirty="0">
                <a:solidFill>
                  <a:srgbClr val="36544F"/>
                </a:solidFill>
              </a:rPr>
              <a:t>-Hook</a:t>
            </a:r>
            <a:r>
              <a:rPr lang="de-DE" b="0" dirty="0">
                <a:solidFill>
                  <a:srgbClr val="36544F"/>
                </a:solidFill>
              </a:rPr>
              <a:t> in Client-Komponenten statt </a:t>
            </a:r>
            <a:r>
              <a:rPr lang="de-DE" b="0" dirty="0" err="1">
                <a:solidFill>
                  <a:srgbClr val="36544F"/>
                </a:solidFill>
              </a:rPr>
              <a:t>async</a:t>
            </a:r>
            <a:r>
              <a:rPr lang="de-DE" b="0" dirty="0">
                <a:solidFill>
                  <a:srgbClr val="36544F"/>
                </a:solidFill>
              </a:rPr>
              <a:t>-Komponenten (Server)</a:t>
            </a: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0" y="1497791"/>
            <a:ext cx="74294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Fullstack</a:t>
            </a:r>
            <a:r>
              <a:rPr lang="de-DE" sz="6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</a:t>
            </a:r>
            <a:r>
              <a:rPr lang="de-DE" sz="60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Zukunft</a:t>
            </a:r>
            <a:r>
              <a:rPr lang="de-DE" sz="6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der </a:t>
            </a:r>
            <a:r>
              <a:rPr lang="de-DE" sz="6000" b="1" dirty="0">
                <a:solidFill>
                  <a:srgbClr val="3E729D"/>
                </a:solidFill>
                <a:latin typeface="Source Sans Pro" panose="020B0503030403020204" pitchFamily="34" charset="77"/>
              </a:rPr>
              <a:t>Frontend-Entwicklung</a:t>
            </a:r>
            <a:r>
              <a:rPr lang="de-DE" sz="6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?</a:t>
            </a:r>
            <a:endParaRPr lang="de-DE" sz="7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5A2437-DC2B-1505-9A1E-D881320C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Frontend-Architekturen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24E5332-D08B-C1E4-7F1D-1DA4A3BACB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Serverseitige App (Java, C#, ...)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74DDF3-4C87-01B6-A8A2-33498417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38" y="1277383"/>
            <a:ext cx="3799045" cy="38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6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5A2437-DC2B-1505-9A1E-D881320C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Frontend-Architekturen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24E5332-D08B-C1E4-7F1D-1DA4A3BACB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...wie es weiter ging (Serverseite + </a:t>
            </a:r>
            <a:r>
              <a:rPr lang="de-DE" dirty="0" err="1"/>
              <a:t>jQuery</a:t>
            </a:r>
            <a:r>
              <a:rPr lang="de-DE" dirty="0"/>
              <a:t>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563666-0664-1F64-3725-E922CEA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40" y="1171854"/>
            <a:ext cx="3992520" cy="38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44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3048</Words>
  <Application>Microsoft Macintosh PowerPoint</Application>
  <PresentationFormat>Bildschirmpräsentation (16:9)</PresentationFormat>
  <Paragraphs>631</Paragraphs>
  <Slides>108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108</vt:i4>
      </vt:variant>
    </vt:vector>
  </HeadingPairs>
  <TitlesOfParts>
    <vt:vector size="118" baseType="lpstr">
      <vt:lpstr>Arial</vt:lpstr>
      <vt:lpstr>Calibri</vt:lpstr>
      <vt:lpstr>Calibri Light</vt:lpstr>
      <vt:lpstr>MonoLisa</vt:lpstr>
      <vt:lpstr>Montserrat</vt:lpstr>
      <vt:lpstr>Source Code Pro</vt:lpstr>
      <vt:lpstr>Source Code Pro Light</vt:lpstr>
      <vt:lpstr>Source Code Pro Medium</vt:lpstr>
      <vt:lpstr>Source Sans Pro</vt:lpstr>
      <vt:lpstr>Office-Design</vt:lpstr>
      <vt:lpstr>Hamburg | 30. Juni 2023 | @nilshartmann</vt:lpstr>
      <vt:lpstr>https://nilshartmann.net</vt:lpstr>
      <vt:lpstr>vor zehn Jahren...</vt:lpstr>
      <vt:lpstr>...2019...</vt:lpstr>
      <vt:lpstr>...und heute ?!</vt:lpstr>
      <vt:lpstr>ReaktionEn</vt:lpstr>
      <vt:lpstr>ReaktionEn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Architektur-vision</vt:lpstr>
      <vt:lpstr>PowerPoint-Präsentation</vt:lpstr>
      <vt:lpstr>21. 12. 2020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Arten von Komponenten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PowerPoint-Präsentation</vt:lpstr>
      <vt:lpstr>PowerPoint-Präsentation</vt:lpstr>
      <vt:lpstr>suspense</vt:lpstr>
      <vt:lpstr>suspense</vt:lpstr>
      <vt:lpstr>Suspense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suspense</vt:lpstr>
      <vt:lpstr>Mutations</vt:lpstr>
      <vt:lpstr>suspense</vt:lpstr>
      <vt:lpstr>PowerPoint-Präsentation</vt:lpstr>
      <vt:lpstr>Architektur-vision</vt:lpstr>
      <vt:lpstr>Fullstack Frameworks</vt:lpstr>
      <vt:lpstr>Fullstack Frameworks</vt:lpstr>
      <vt:lpstr>Fullstack Frameworks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Frontend-Architekturen</vt:lpstr>
      <vt:lpstr>Frontend-Architekturen</vt:lpstr>
      <vt:lpstr>Frontend-Architekturen</vt:lpstr>
      <vt:lpstr>Frontend-Architekturen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1165</cp:revision>
  <cp:lastPrinted>2019-09-04T14:49:47Z</cp:lastPrinted>
  <dcterms:created xsi:type="dcterms:W3CDTF">2016-03-28T15:59:53Z</dcterms:created>
  <dcterms:modified xsi:type="dcterms:W3CDTF">2023-06-29T19:53:10Z</dcterms:modified>
</cp:coreProperties>
</file>